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EE8711C-F30F-4B92-899F-3E1093A8CA0F}">
  <a:tblStyle styleId="{0EE8711C-F30F-4B92-899F-3E1093A8CA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Naveen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">
  <p:cSld name="Blank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2532887" y="176530"/>
            <a:ext cx="7126224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3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176731" y="3270630"/>
            <a:ext cx="9838537" cy="2586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2532887" y="176530"/>
            <a:ext cx="7126224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3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532887" y="176530"/>
            <a:ext cx="7126224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3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2424810" y="779779"/>
            <a:ext cx="7342378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4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532887" y="176530"/>
            <a:ext cx="7126224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3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76731" y="3270630"/>
            <a:ext cx="9838537" cy="2586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88888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jp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Relationship Id="rId7" Type="http://schemas.openxmlformats.org/officeDocument/2006/relationships/image" Target="../media/image27.jp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32.jpg"/><Relationship Id="rId6" Type="http://schemas.openxmlformats.org/officeDocument/2006/relationships/image" Target="../media/image30.jpg"/><Relationship Id="rId7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6.jpg"/><Relationship Id="rId5" Type="http://schemas.openxmlformats.org/officeDocument/2006/relationships/image" Target="../media/image2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10" Type="http://schemas.openxmlformats.org/officeDocument/2006/relationships/image" Target="../media/image57.jpg"/><Relationship Id="rId9" Type="http://schemas.openxmlformats.org/officeDocument/2006/relationships/image" Target="../media/image55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50.jpg"/><Relationship Id="rId8" Type="http://schemas.openxmlformats.org/officeDocument/2006/relationships/image" Target="../media/image5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Relationship Id="rId4" Type="http://schemas.openxmlformats.org/officeDocument/2006/relationships/image" Target="../media/image42.png"/><Relationship Id="rId5" Type="http://schemas.openxmlformats.org/officeDocument/2006/relationships/image" Target="../media/image51.jpg"/><Relationship Id="rId6" Type="http://schemas.openxmlformats.org/officeDocument/2006/relationships/image" Target="../media/image53.jpg"/><Relationship Id="rId7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4.jpg"/><Relationship Id="rId5" Type="http://schemas.openxmlformats.org/officeDocument/2006/relationships/image" Target="../media/image56.png"/><Relationship Id="rId6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63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58.jpg"/><Relationship Id="rId5" Type="http://schemas.openxmlformats.org/officeDocument/2006/relationships/image" Target="../media/image59.png"/><Relationship Id="rId6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62.jpg"/><Relationship Id="rId5" Type="http://schemas.openxmlformats.org/officeDocument/2006/relationships/image" Target="../media/image2.png"/><Relationship Id="rId6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60.png"/><Relationship Id="rId6" Type="http://schemas.openxmlformats.org/officeDocument/2006/relationships/hyperlink" Target="http://auviitk.com/" TargetMode="External"/><Relationship Id="rId7" Type="http://schemas.openxmlformats.org/officeDocument/2006/relationships/image" Target="../media/image6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3.jp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5" name="Shape 45"/>
          <p:cNvSpPr/>
          <p:nvPr/>
        </p:nvSpPr>
        <p:spPr>
          <a:xfrm>
            <a:off x="3410711" y="1734311"/>
            <a:ext cx="5108447" cy="23378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6" name="Shape 46"/>
          <p:cNvSpPr txBox="1"/>
          <p:nvPr/>
        </p:nvSpPr>
        <p:spPr>
          <a:xfrm>
            <a:off x="3244342" y="3372117"/>
            <a:ext cx="5857240" cy="225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257175">
            <a:noAutofit/>
          </a:bodyPr>
          <a:lstStyle/>
          <a:p>
            <a:pPr indent="0" lvl="0" marL="0" marR="8826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SzPct val="25000"/>
              <a:buNone/>
            </a:pPr>
            <a:r>
              <a:rPr b="1" i="1"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AUTONOMOUS UNDERWATER VEHICLE</a:t>
            </a:r>
          </a:p>
          <a:p>
            <a:pPr indent="-3175" lvl="0" marL="1349375" marR="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SzPct val="25000"/>
              <a:buNone/>
            </a:pPr>
            <a:r>
              <a:rPr b="1" i="1"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Introductory Session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84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October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08, 2017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164742" y="176530"/>
            <a:ext cx="9863455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100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MECHANICAL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125" y="2671097"/>
            <a:ext cx="3776700" cy="3454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1" name="Shape 141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2" name="Shape 142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27286" y="772993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4400">
                <a:solidFill>
                  <a:srgbClr val="215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Mechanical Subsystem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05225" y="2319625"/>
            <a:ext cx="49221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29260" lvl="0" marL="342900" rtl="0">
              <a:spcBef>
                <a:spcPts val="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Robot Designing</a:t>
            </a:r>
          </a:p>
          <a:p>
            <a:pPr indent="-42926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Design Analysis</a:t>
            </a:r>
          </a:p>
          <a:p>
            <a:pPr indent="-42926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Waterproof Casing</a:t>
            </a:r>
          </a:p>
          <a:p>
            <a:pPr indent="-42926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Waterproof Connectors</a:t>
            </a:r>
          </a:p>
          <a:p>
            <a:pPr indent="-42926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Pneumatic System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3150" y="168519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3849" y="2544574"/>
            <a:ext cx="3040726" cy="25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68155" y="4300771"/>
            <a:ext cx="3028011" cy="183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3" name="Shape 153"/>
          <p:cNvSpPr/>
          <p:nvPr/>
        </p:nvSpPr>
        <p:spPr>
          <a:xfrm>
            <a:off x="692057" y="1723908"/>
            <a:ext cx="5058300" cy="99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058800" y="750200"/>
            <a:ext cx="4315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Robot Designing</a:t>
            </a:r>
          </a:p>
        </p:txBody>
      </p:sp>
      <p:sp>
        <p:nvSpPr>
          <p:cNvPr id="155" name="Shape 155"/>
          <p:cNvSpPr/>
          <p:nvPr/>
        </p:nvSpPr>
        <p:spPr>
          <a:xfrm>
            <a:off x="6639052" y="1723904"/>
            <a:ext cx="4689300" cy="96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6" name="Shape 156"/>
          <p:cNvSpPr txBox="1"/>
          <p:nvPr/>
        </p:nvSpPr>
        <p:spPr>
          <a:xfrm>
            <a:off x="2946400" y="2938800"/>
            <a:ext cx="70389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latin typeface="Bree Serif"/>
                <a:ea typeface="Bree Serif"/>
                <a:cs typeface="Bree Serif"/>
                <a:sym typeface="Bree Serif"/>
              </a:rPr>
              <a:t>Used for designing the robot before fabrication to ensure that  everything is picture perfect</a:t>
            </a:r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200">
                <a:latin typeface="Bree Serif"/>
                <a:ea typeface="Bree Serif"/>
                <a:cs typeface="Bree Serif"/>
                <a:sym typeface="Bree Serif"/>
              </a:rPr>
              <a:t>3-D view of the robot</a:t>
            </a: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200">
                <a:latin typeface="Bree Serif"/>
                <a:ea typeface="Bree Serif"/>
                <a:cs typeface="Bree Serif"/>
                <a:sym typeface="Bree Serif"/>
              </a:rPr>
              <a:t>Orthographic and isometric views of parts</a:t>
            </a: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200">
                <a:latin typeface="Bree Serif"/>
                <a:ea typeface="Bree Serif"/>
                <a:cs typeface="Bree Serif"/>
                <a:sym typeface="Bree Serif"/>
              </a:rPr>
              <a:t>Selecting the material required</a:t>
            </a:r>
          </a:p>
        </p:txBody>
      </p:sp>
      <p:sp>
        <p:nvSpPr>
          <p:cNvPr id="157" name="Shape 157"/>
          <p:cNvSpPr/>
          <p:nvPr/>
        </p:nvSpPr>
        <p:spPr>
          <a:xfrm>
            <a:off x="8775400" y="4111175"/>
            <a:ext cx="2867700" cy="2611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8" name="Shape 158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9" name="Shape 159"/>
          <p:cNvSpPr/>
          <p:nvPr/>
        </p:nvSpPr>
        <p:spPr>
          <a:xfrm>
            <a:off x="378625" y="4712375"/>
            <a:ext cx="3104400" cy="2010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0" name="Shape 160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293113" y="679775"/>
            <a:ext cx="3601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400" u="none" cap="none" strike="noStrike">
                <a:solidFill>
                  <a:srgbClr val="245C8F"/>
                </a:solidFill>
              </a:rPr>
              <a:t>Design Analysis</a:t>
            </a:r>
          </a:p>
        </p:txBody>
      </p:sp>
      <p:sp>
        <p:nvSpPr>
          <p:cNvPr id="167" name="Shape 167"/>
          <p:cNvSpPr/>
          <p:nvPr/>
        </p:nvSpPr>
        <p:spPr>
          <a:xfrm>
            <a:off x="2430779" y="1603247"/>
            <a:ext cx="7325868" cy="140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8" name="Shape 168"/>
          <p:cNvSpPr txBox="1"/>
          <p:nvPr/>
        </p:nvSpPr>
        <p:spPr>
          <a:xfrm>
            <a:off x="1253075" y="3371250"/>
            <a:ext cx="10143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Used for analyzing the design for optimizing it’s performance  in terms of: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253075" y="3945550"/>
            <a:ext cx="3417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Coefficient of Drag</a:t>
            </a: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Centre of Mass</a:t>
            </a: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Center of Buoyancy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683079" y="4082800"/>
            <a:ext cx="2580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Vehicle Speed</a:t>
            </a: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Weight</a:t>
            </a:r>
          </a:p>
        </p:txBody>
      </p:sp>
      <p:sp>
        <p:nvSpPr>
          <p:cNvPr id="171" name="Shape 171"/>
          <p:cNvSpPr/>
          <p:nvPr/>
        </p:nvSpPr>
        <p:spPr>
          <a:xfrm>
            <a:off x="8610600" y="4978908"/>
            <a:ext cx="3035807" cy="17068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2" name="Shape 172"/>
          <p:cNvSpPr/>
          <p:nvPr/>
        </p:nvSpPr>
        <p:spPr>
          <a:xfrm>
            <a:off x="4712208" y="4994147"/>
            <a:ext cx="3433572" cy="1674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3" name="Shape 173"/>
          <p:cNvSpPr/>
          <p:nvPr/>
        </p:nvSpPr>
        <p:spPr>
          <a:xfrm>
            <a:off x="646176" y="4994147"/>
            <a:ext cx="3601212" cy="1674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4" name="Shape 174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5" name="Shape 175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2590550" y="950475"/>
            <a:ext cx="718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Varun’s Design Specification</a:t>
            </a:r>
          </a:p>
        </p:txBody>
      </p:sp>
      <p:graphicFrame>
        <p:nvGraphicFramePr>
          <p:cNvPr id="182" name="Shape 182"/>
          <p:cNvGraphicFramePr/>
          <p:nvPr/>
        </p:nvGraphicFramePr>
        <p:xfrm>
          <a:off x="7324397" y="25739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{0EE8711C-F30F-4B92-899F-3E1093A8CA0F}</a:tableStyleId>
              </a:tblPr>
              <a:tblGrid>
                <a:gridCol w="2172325"/>
                <a:gridCol w="1718300"/>
              </a:tblGrid>
              <a:tr h="37020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2000" u="none" cap="none" strike="noStrike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Name:</a:t>
                      </a:r>
                    </a:p>
                  </a:txBody>
                  <a:tcPr marT="30475" marB="0" marR="0" marL="0">
                    <a:lnT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2000" u="none" cap="none" strike="noStrike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Varun</a:t>
                      </a:r>
                    </a:p>
                  </a:txBody>
                  <a:tcPr marT="30475" marB="0" marR="0" marL="0">
                    <a:lnT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20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Degree of Freedom:</a:t>
                      </a:r>
                    </a:p>
                  </a:txBody>
                  <a:tcPr marT="31125" marB="0" marR="0" marL="0">
                    <a:lnT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78909C">
                        <a:alpha val="19607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</a:p>
                  </a:txBody>
                  <a:tcPr marT="31125" marB="0" marR="0" marL="0">
                    <a:lnT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78909C">
                        <a:alpha val="19607"/>
                      </a:srgbClr>
                    </a:solidFill>
                  </a:tcPr>
                </a:tc>
              </a:tr>
              <a:tr h="37020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thrusters:</a:t>
                      </a:r>
                    </a:p>
                  </a:txBody>
                  <a:tcPr marT="311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</a:p>
                  </a:txBody>
                  <a:tcPr marT="31125" marB="0" marR="0" marL="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Weight:</a:t>
                      </a:r>
                    </a:p>
                  </a:txBody>
                  <a:tcPr marT="31125" marB="0" marR="0" marL="0">
                    <a:solidFill>
                      <a:srgbClr val="78909C">
                        <a:alpha val="19607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41.550 kg</a:t>
                      </a:r>
                    </a:p>
                  </a:txBody>
                  <a:tcPr marT="31125" marB="0" marR="0" marL="0">
                    <a:solidFill>
                      <a:srgbClr val="78909C">
                        <a:alpha val="19607"/>
                      </a:srgbClr>
                    </a:solidFill>
                  </a:tcPr>
                </a:tc>
              </a:tr>
              <a:tr h="37020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Buoyancy:</a:t>
                      </a:r>
                    </a:p>
                  </a:txBody>
                  <a:tcPr marT="311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+1%</a:t>
                      </a:r>
                    </a:p>
                  </a:txBody>
                  <a:tcPr marT="31125" marB="0" marR="0" marL="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-31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Dimensions (in mm):</a:t>
                      </a:r>
                    </a:p>
                  </a:txBody>
                  <a:tcPr marT="31125" marB="0" marR="0" marL="0">
                    <a:lnB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909C">
                        <a:alpha val="19607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29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US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430</a:t>
                      </a: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*434*5</a:t>
                      </a:r>
                      <a:r>
                        <a:rPr lang="en-US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lang="en-US" sz="1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</a:p>
                  </a:txBody>
                  <a:tcPr marT="31125" marB="0" marR="0" marL="0">
                    <a:lnB cap="flat" cmpd="sng" w="12700">
                      <a:solidFill>
                        <a:srgbClr val="78909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909C">
                        <a:alpha val="1960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3" name="Shape 183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4" name="Shape 184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descr="side view.JPG"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59787"/>
            <a:ext cx="7019596" cy="35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2532887" y="176530"/>
            <a:ext cx="7126224" cy="212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445500">
            <a:noAutofit/>
          </a:bodyPr>
          <a:lstStyle/>
          <a:p>
            <a:pPr indent="615314" lvl="0" marL="1340485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Custom- Made  Waterproof Casings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152400" y="2398275"/>
            <a:ext cx="11843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Manufactured using in-house facilities available at Tinkering Lab and 4-i Laboratory under Mechatronics Lab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897475" y="6281738"/>
            <a:ext cx="3183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Front Camera Casing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516877" y="6205829"/>
            <a:ext cx="2375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Hull Cap with Connectors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9134347" y="6281724"/>
            <a:ext cx="17760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Main Pressure Hull</a:t>
            </a:r>
          </a:p>
        </p:txBody>
      </p:sp>
      <p:sp>
        <p:nvSpPr>
          <p:cNvPr id="196" name="Shape 196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7" name="Shape 197"/>
          <p:cNvSpPr/>
          <p:nvPr/>
        </p:nvSpPr>
        <p:spPr>
          <a:xfrm>
            <a:off x="152400" y="3179064"/>
            <a:ext cx="5212080" cy="29321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8" name="Shape 198"/>
          <p:cNvSpPr/>
          <p:nvPr/>
        </p:nvSpPr>
        <p:spPr>
          <a:xfrm>
            <a:off x="5516879" y="3179064"/>
            <a:ext cx="2199131" cy="2932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9" name="Shape 199"/>
          <p:cNvSpPr/>
          <p:nvPr/>
        </p:nvSpPr>
        <p:spPr>
          <a:xfrm>
            <a:off x="8010143" y="3179064"/>
            <a:ext cx="3907536" cy="29306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0" name="Shape 200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867280" y="176530"/>
            <a:ext cx="84633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100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ELECTRICAL</a:t>
            </a:r>
          </a:p>
        </p:txBody>
      </p:sp>
      <p:pic>
        <p:nvPicPr>
          <p:cNvPr descr="Screenshot (38)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38" y="1935975"/>
            <a:ext cx="9110932" cy="45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2148585" y="805383"/>
            <a:ext cx="78993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What do we do?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599700" y="2501150"/>
            <a:ext cx="109926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Bree Serif"/>
              <a:buChar char="●"/>
            </a:pPr>
            <a:r>
              <a:rPr lang="en-US" sz="4800">
                <a:latin typeface="Bree Serif"/>
                <a:ea typeface="Bree Serif"/>
                <a:cs typeface="Bree Serif"/>
                <a:sym typeface="Bree Serif"/>
              </a:rPr>
              <a:t>Battery and power management</a:t>
            </a:r>
          </a:p>
          <a:p>
            <a:pPr indent="-533400" lvl="0" marL="457200" rtl="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4800">
                <a:latin typeface="Bree Serif"/>
                <a:ea typeface="Bree Serif"/>
                <a:cs typeface="Bree Serif"/>
                <a:sym typeface="Bree Serif"/>
              </a:rPr>
              <a:t>Sensors</a:t>
            </a:r>
          </a:p>
          <a:p>
            <a:pPr indent="-533400" lvl="0" marL="457200" rtl="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4800">
                <a:latin typeface="Bree Serif"/>
                <a:ea typeface="Bree Serif"/>
                <a:cs typeface="Bree Serif"/>
                <a:sym typeface="Bree Serif"/>
              </a:rPr>
              <a:t>Actuators</a:t>
            </a:r>
          </a:p>
          <a:p>
            <a:pPr indent="-533400" lvl="0" marL="457200" rtl="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4800">
                <a:latin typeface="Bree Serif"/>
                <a:ea typeface="Bree Serif"/>
                <a:cs typeface="Bree Serif"/>
                <a:sym typeface="Bree Serif"/>
              </a:rPr>
              <a:t>PCB Designing</a:t>
            </a:r>
          </a:p>
        </p:txBody>
      </p:sp>
      <p:sp>
        <p:nvSpPr>
          <p:cNvPr id="213" name="Shape 213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4" name="Shape 214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5" name="Shape 215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82375" y="730163"/>
            <a:ext cx="87867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Battery Management</a:t>
            </a:r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2" name="Shape 222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3" name="Shape 223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4000100" y="1684450"/>
            <a:ext cx="31965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>
                <a:latin typeface="Bree Serif"/>
                <a:ea typeface="Bree Serif"/>
                <a:cs typeface="Bree Serif"/>
                <a:sym typeface="Bree Serif"/>
              </a:rPr>
              <a:t>LiPo Battery</a:t>
            </a:r>
          </a:p>
        </p:txBody>
      </p:sp>
      <p:cxnSp>
        <p:nvCxnSpPr>
          <p:cNvPr id="225" name="Shape 225"/>
          <p:cNvCxnSpPr/>
          <p:nvPr/>
        </p:nvCxnSpPr>
        <p:spPr>
          <a:xfrm flipH="1">
            <a:off x="3303475" y="2438725"/>
            <a:ext cx="1844700" cy="4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6" name="Shape 226"/>
          <p:cNvCxnSpPr/>
          <p:nvPr/>
        </p:nvCxnSpPr>
        <p:spPr>
          <a:xfrm>
            <a:off x="5439025" y="2456875"/>
            <a:ext cx="1673400" cy="3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7" name="Shape 227"/>
          <p:cNvSpPr txBox="1"/>
          <p:nvPr/>
        </p:nvSpPr>
        <p:spPr>
          <a:xfrm>
            <a:off x="1157825" y="3175075"/>
            <a:ext cx="47181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>
                <a:latin typeface="Bree Serif"/>
                <a:ea typeface="Bree Serif"/>
                <a:cs typeface="Bree Serif"/>
                <a:sym typeface="Bree Serif"/>
              </a:rPr>
              <a:t>Pros: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High capacity to weight ratio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Multiple cell configurations available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Rechargeable</a:t>
            </a:r>
          </a:p>
          <a:p>
            <a:pPr indent="-381000" lvl="0" marL="45720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High discharge rate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228" name="Shape 228"/>
          <p:cNvSpPr txBox="1"/>
          <p:nvPr/>
        </p:nvSpPr>
        <p:spPr>
          <a:xfrm>
            <a:off x="6592175" y="3175075"/>
            <a:ext cx="40107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>
                <a:latin typeface="Bree Serif"/>
                <a:ea typeface="Bree Serif"/>
                <a:cs typeface="Bree Serif"/>
                <a:sym typeface="Bree Serif"/>
              </a:rPr>
              <a:t>Cons: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Highly sensitive to: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Montserrat"/>
              <a:buChar char="○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Over charge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Montserrat"/>
              <a:buChar char="○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Over discharge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Montserrat"/>
              <a:buChar char="○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Temperature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Relatively expensive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202900" y="805375"/>
            <a:ext cx="57747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i="0" lang="en-US" sz="4800" u="none" cap="none" strike="noStrike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 Management</a:t>
            </a:r>
          </a:p>
        </p:txBody>
      </p:sp>
      <p:sp>
        <p:nvSpPr>
          <p:cNvPr id="234" name="Shape 234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5" name="Shape 235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6" name="Shape 236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805825" y="2088850"/>
            <a:ext cx="99597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88235"/>
              <a:buChar char="●"/>
            </a:pPr>
            <a:r>
              <a:rPr b="1" lang="en-US" sz="3400">
                <a:latin typeface="Bree Serif"/>
                <a:ea typeface="Bree Serif"/>
                <a:cs typeface="Bree Serif"/>
                <a:sym typeface="Bree Serif"/>
              </a:rPr>
              <a:t>Thrusters</a:t>
            </a:r>
            <a:r>
              <a:rPr lang="en-US" sz="3000"/>
              <a:t> 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0-12V, Up To 8A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>
              <a:spcBef>
                <a:spcPts val="0"/>
              </a:spcBef>
              <a:buSzPct val="88235"/>
              <a:buChar char="●"/>
            </a:pPr>
            <a:r>
              <a:rPr b="1" lang="en-US" sz="3400">
                <a:latin typeface="Bree Serif"/>
                <a:ea typeface="Bree Serif"/>
                <a:cs typeface="Bree Serif"/>
                <a:sym typeface="Bree Serif"/>
              </a:rPr>
              <a:t>NUC</a:t>
            </a:r>
            <a:r>
              <a:rPr b="1" lang="en-US" sz="3000"/>
              <a:t> 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12-19V, Up To 5A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88235"/>
              <a:buChar char="●"/>
            </a:pPr>
            <a:r>
              <a:rPr b="1" lang="en-US" sz="3400">
                <a:latin typeface="Bree Serif"/>
                <a:ea typeface="Bree Serif"/>
                <a:cs typeface="Bree Serif"/>
                <a:sym typeface="Bree Serif"/>
              </a:rPr>
              <a:t>Arduino, Camera, IMU</a:t>
            </a:r>
            <a:r>
              <a:rPr b="1" lang="en-US" sz="3000"/>
              <a:t> 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5V, Up To 2A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88235"/>
              <a:buChar char="●"/>
            </a:pPr>
            <a:r>
              <a:rPr b="1" lang="en-US" sz="3400">
                <a:latin typeface="Bree Serif"/>
                <a:ea typeface="Bree Serif"/>
                <a:cs typeface="Bree Serif"/>
                <a:sym typeface="Bree Serif"/>
              </a:rPr>
              <a:t>Pressure Sensor  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3.3V, Less than 1A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532875" y="252727"/>
            <a:ext cx="7126200" cy="126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800"/>
              <a:t>Why AUV?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07350" y="1120150"/>
            <a:ext cx="10977300" cy="230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Unmanned, self propelled vehicles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Operate independently for a period of few hours to several days</a:t>
            </a:r>
          </a:p>
          <a:p>
            <a:pPr indent="-419100" lvl="0" marL="457200">
              <a:spcBef>
                <a:spcPts val="0"/>
              </a:spcBef>
              <a:buSzPct val="100000"/>
              <a:buFont typeface="Bree Serif"/>
              <a:buChar char="●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Used in oceanographic and data collection in marine environments.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50" y="364105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00" y="3526575"/>
            <a:ext cx="4115266" cy="30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623150" y="775100"/>
            <a:ext cx="29457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Actuators</a:t>
            </a:r>
          </a:p>
        </p:txBody>
      </p:sp>
      <p:sp>
        <p:nvSpPr>
          <p:cNvPr id="243" name="Shape 243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4" name="Shape 244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5" name="Shape 245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descr="Thruster.PNG"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50" y="3364472"/>
            <a:ext cx="2828925" cy="2206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298N_motor_driver_Tronixlabs_Australia__60967.1416453242.1280.1280.png"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075" y="1761200"/>
            <a:ext cx="2747150" cy="272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eumatic.jpg"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0825" y="3537275"/>
            <a:ext cx="28289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862050" y="5729625"/>
            <a:ext cx="2418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Thrusters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8124950" y="5661825"/>
            <a:ext cx="3157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Pneumatics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084150" y="4484675"/>
            <a:ext cx="26751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Motor driver</a:t>
            </a:r>
          </a:p>
        </p:txBody>
      </p:sp>
      <p:cxnSp>
        <p:nvCxnSpPr>
          <p:cNvPr id="252" name="Shape 252"/>
          <p:cNvCxnSpPr/>
          <p:nvPr/>
        </p:nvCxnSpPr>
        <p:spPr>
          <a:xfrm flipH="1">
            <a:off x="2642175" y="3708100"/>
            <a:ext cx="13158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3" name="Shape 253"/>
          <p:cNvCxnSpPr/>
          <p:nvPr/>
        </p:nvCxnSpPr>
        <p:spPr>
          <a:xfrm>
            <a:off x="6908500" y="3495450"/>
            <a:ext cx="14619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1997025" y="1792200"/>
            <a:ext cx="3404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68575">
            <a:noAutofit/>
          </a:bodyPr>
          <a:lstStyle/>
          <a:p>
            <a:pPr indent="0" lvl="0" marL="12700" marR="5080" rtl="0" algn="l">
              <a:lnSpc>
                <a:spcPct val="95789"/>
              </a:lnSpc>
              <a:spcBef>
                <a:spcPts val="0"/>
              </a:spcBef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Pressure  Sensor</a:t>
            </a:r>
          </a:p>
          <a:p>
            <a:pPr lvl="0" marR="5080" rtl="0" algn="l">
              <a:lnSpc>
                <a:spcPct val="95789"/>
              </a:lnSpc>
              <a:spcBef>
                <a:spcPts val="0"/>
              </a:spcBef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Gives depth of vehicle under the water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8050225" y="1899288"/>
            <a:ext cx="3156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Camera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Gives view of arena</a:t>
            </a:r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3031626" y="784350"/>
            <a:ext cx="6483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905175" y="3914625"/>
            <a:ext cx="44424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IMU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Gives orientation, acceleration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and angular velocities of the bot</a:t>
            </a:r>
          </a:p>
        </p:txBody>
      </p:sp>
      <p:sp>
        <p:nvSpPr>
          <p:cNvPr id="262" name="Shape 262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3" name="Shape 263"/>
          <p:cNvSpPr/>
          <p:nvPr/>
        </p:nvSpPr>
        <p:spPr>
          <a:xfrm>
            <a:off x="332275" y="1541251"/>
            <a:ext cx="1572900" cy="14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4" name="Shape 264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5" name="Shape 265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275" y="3914625"/>
            <a:ext cx="1473021" cy="14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7">
            <a:alphaModFix/>
          </a:blip>
          <a:srcRect b="48962" l="8278" r="-5781" t="8442"/>
          <a:stretch/>
        </p:blipFill>
        <p:spPr>
          <a:xfrm>
            <a:off x="5799225" y="1692697"/>
            <a:ext cx="2430275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ydrophone 2.gif" id="268" name="Shape 2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3775" y="3914625"/>
            <a:ext cx="1658649" cy="1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8238625" y="3914675"/>
            <a:ext cx="39534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2700" rtl="0">
              <a:spcBef>
                <a:spcPts val="0"/>
              </a:spcBef>
              <a:buNone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Hydrophone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for acoustic localization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796400" y="826500"/>
            <a:ext cx="4521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PCB Designing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560900" y="1980068"/>
            <a:ext cx="10992600" cy="39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-533400" lvl="0" marL="457200" rtl="0">
              <a:lnSpc>
                <a:spcPct val="11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Bree Serif"/>
              <a:buChar char="●"/>
            </a:pPr>
            <a:r>
              <a:rPr lang="en-US" sz="4800">
                <a:solidFill>
                  <a:srgbClr val="333333"/>
                </a:solidFill>
                <a:highlight>
                  <a:srgbClr val="FBFBFB"/>
                </a:highlight>
                <a:latin typeface="Bree Serif"/>
                <a:ea typeface="Bree Serif"/>
                <a:cs typeface="Bree Serif"/>
                <a:sym typeface="Bree Serif"/>
              </a:rPr>
              <a:t>Custom specifications</a:t>
            </a:r>
          </a:p>
          <a:p>
            <a:pPr indent="-533400" lvl="0" marL="457200" rtl="0">
              <a:lnSpc>
                <a:spcPct val="11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Bree Serif"/>
              <a:buChar char="●"/>
            </a:pPr>
            <a:r>
              <a:rPr lang="en-US" sz="4800">
                <a:solidFill>
                  <a:srgbClr val="333333"/>
                </a:solidFill>
                <a:highlight>
                  <a:srgbClr val="FBFBFB"/>
                </a:highlight>
                <a:latin typeface="Bree Serif"/>
                <a:ea typeface="Bree Serif"/>
                <a:cs typeface="Bree Serif"/>
                <a:sym typeface="Bree Serif"/>
              </a:rPr>
              <a:t>Compact size</a:t>
            </a:r>
          </a:p>
          <a:p>
            <a:pPr indent="-533400" lvl="0" marL="457200" rtl="0">
              <a:lnSpc>
                <a:spcPct val="11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Bree Serif"/>
              <a:buChar char="●"/>
            </a:pPr>
            <a:r>
              <a:rPr lang="en-US" sz="4800">
                <a:solidFill>
                  <a:srgbClr val="333333"/>
                </a:solidFill>
                <a:highlight>
                  <a:srgbClr val="FBFBFB"/>
                </a:highlight>
                <a:latin typeface="Bree Serif"/>
                <a:ea typeface="Bree Serif"/>
                <a:cs typeface="Bree Serif"/>
                <a:sym typeface="Bree Serif"/>
              </a:rPr>
              <a:t>Easy debugging</a:t>
            </a:r>
          </a:p>
          <a:p>
            <a:pPr indent="-533400" lvl="0" marL="457200" rtl="0">
              <a:lnSpc>
                <a:spcPct val="11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Bree Serif"/>
              <a:buChar char="●"/>
            </a:pPr>
            <a:r>
              <a:rPr lang="en-US" sz="4800">
                <a:solidFill>
                  <a:srgbClr val="333333"/>
                </a:solidFill>
                <a:highlight>
                  <a:srgbClr val="FBFBFB"/>
                </a:highlight>
                <a:latin typeface="Bree Serif"/>
                <a:ea typeface="Bree Serif"/>
                <a:cs typeface="Bree Serif"/>
                <a:sym typeface="Bree Serif"/>
              </a:rPr>
              <a:t>Easy integration into other systems in the vehicle</a:t>
            </a: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7" name="Shape 277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8" name="Shape 278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2091000" y="91875"/>
            <a:ext cx="80100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100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00" y="1696575"/>
            <a:ext cx="8432800" cy="4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5209431" y="866650"/>
            <a:ext cx="2458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1568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</a:p>
        </p:txBody>
      </p:sp>
      <p:sp>
        <p:nvSpPr>
          <p:cNvPr id="290" name="Shape 290"/>
          <p:cNvSpPr/>
          <p:nvPr/>
        </p:nvSpPr>
        <p:spPr>
          <a:xfrm>
            <a:off x="345947" y="2814827"/>
            <a:ext cx="1503045" cy="342900"/>
          </a:xfrm>
          <a:custGeom>
            <a:pathLst>
              <a:path extrusionOk="0" h="120000" w="120000">
                <a:moveTo>
                  <a:pt x="0" y="119999"/>
                </a:moveTo>
                <a:lnTo>
                  <a:pt x="119969" y="119999"/>
                </a:lnTo>
                <a:lnTo>
                  <a:pt x="119969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1" name="Shape 291"/>
          <p:cNvSpPr/>
          <p:nvPr/>
        </p:nvSpPr>
        <p:spPr>
          <a:xfrm>
            <a:off x="247950" y="1623575"/>
            <a:ext cx="11696100" cy="503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2" name="Shape 292"/>
          <p:cNvSpPr/>
          <p:nvPr/>
        </p:nvSpPr>
        <p:spPr>
          <a:xfrm>
            <a:off x="10354056" y="2814827"/>
            <a:ext cx="1503045" cy="342900"/>
          </a:xfrm>
          <a:custGeom>
            <a:pathLst>
              <a:path extrusionOk="0" h="120000" w="120000">
                <a:moveTo>
                  <a:pt x="0" y="119999"/>
                </a:moveTo>
                <a:lnTo>
                  <a:pt x="119969" y="119999"/>
                </a:lnTo>
                <a:lnTo>
                  <a:pt x="119969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3" name="Shape 293"/>
          <p:cNvSpPr txBox="1"/>
          <p:nvPr/>
        </p:nvSpPr>
        <p:spPr>
          <a:xfrm>
            <a:off x="10434066" y="2817114"/>
            <a:ext cx="14973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5" name="Shape 295"/>
          <p:cNvSpPr/>
          <p:nvPr/>
        </p:nvSpPr>
        <p:spPr>
          <a:xfrm>
            <a:off x="10765535" y="38100"/>
            <a:ext cx="931164" cy="4251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6" name="Shape 296"/>
          <p:cNvSpPr txBox="1"/>
          <p:nvPr/>
        </p:nvSpPr>
        <p:spPr>
          <a:xfrm>
            <a:off x="11643106" y="216153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6">
            <a:alphaModFix/>
          </a:blip>
          <a:srcRect b="48187" l="0" r="2496" t="9217"/>
          <a:stretch/>
        </p:blipFill>
        <p:spPr>
          <a:xfrm>
            <a:off x="4193975" y="2569800"/>
            <a:ext cx="3649900" cy="15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5175925" y="4166100"/>
            <a:ext cx="168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LOGITECH C930e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813799" y="584700"/>
            <a:ext cx="2625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944900" y="1489650"/>
            <a:ext cx="2684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Line Detection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553825" y="1489650"/>
            <a:ext cx="28845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Shape</a:t>
            </a: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 Detection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8310400" y="1489650"/>
            <a:ext cx="2625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Buoy Detection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8" name="Shape 308"/>
          <p:cNvSpPr/>
          <p:nvPr/>
        </p:nvSpPr>
        <p:spPr>
          <a:xfrm>
            <a:off x="10765535" y="47244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09" name="Shape 309"/>
          <p:cNvSpPr txBox="1"/>
          <p:nvPr/>
        </p:nvSpPr>
        <p:spPr>
          <a:xfrm>
            <a:off x="11643106" y="225678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descr="frame11.jpg"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400" y="2233781"/>
            <a:ext cx="2684800" cy="2014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me0001.jpg"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400" y="4556779"/>
            <a:ext cx="2684800" cy="2014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291907_1893361734262408_867019685_n.jpg" id="312" name="Shape 3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600" y="2211781"/>
            <a:ext cx="2684800" cy="2014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323192_1893361617595753_1024958821_n.jpg"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600" y="4556746"/>
            <a:ext cx="2684800" cy="2014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323361_1893316047600310_2067925976_n.jpg" id="314" name="Shape 3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4851" y="4600761"/>
            <a:ext cx="2684800" cy="2013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331059_1893316157600299_359649422_n.jpg" id="315" name="Shape 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4849" y="2234300"/>
            <a:ext cx="2684792" cy="20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1" name="Shape 321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2" name="Shape 322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1441300" y="788375"/>
            <a:ext cx="9260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ROBOT OPERATING SYSTEM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254000" y="3270625"/>
            <a:ext cx="115992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-634" lvl="0" marL="13334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832"/>
              <a:buFont typeface="Bree Serif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Flexible framework for writing robot software</a:t>
            </a:r>
          </a:p>
          <a:p>
            <a:pPr indent="-634" lvl="0" marL="13334" marR="5715" rtl="0" algn="l">
              <a:lnSpc>
                <a:spcPct val="120833"/>
              </a:lnSpc>
              <a:spcBef>
                <a:spcPts val="70"/>
              </a:spcBef>
              <a:buClr>
                <a:schemeClr val="dk1"/>
              </a:buClr>
              <a:buSzPct val="95832"/>
              <a:buFont typeface="Bree Serif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Collection of tools, libraries, and conventions that aim to simplify the task of  creating complex and robust robot behavior.</a:t>
            </a:r>
          </a:p>
          <a:p>
            <a:pPr indent="-634" lvl="0" marL="1333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832"/>
              <a:buFont typeface="Bree Serif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Has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built-in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messaging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system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that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manages details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of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communication</a:t>
            </a:r>
          </a:p>
          <a:p>
            <a:pPr indent="-634" lvl="0" marL="13334" marR="0" rtl="0" algn="l">
              <a:lnSpc>
                <a:spcPct val="119583"/>
              </a:lnSpc>
              <a:spcBef>
                <a:spcPts val="20"/>
              </a:spcBef>
              <a:spcAft>
                <a:spcPts val="0"/>
              </a:spcAft>
              <a:buSzPct val="25000"/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between distributed nodes via anonymous publish/subscribe mechanism.</a:t>
            </a:r>
          </a:p>
          <a:p>
            <a:pPr indent="-634" lvl="0" marL="13334" marR="8890" rtl="0" algn="l">
              <a:lnSpc>
                <a:spcPct val="120833"/>
              </a:lnSpc>
              <a:spcBef>
                <a:spcPts val="70"/>
              </a:spcBef>
              <a:buClr>
                <a:schemeClr val="dk1"/>
              </a:buClr>
              <a:buSzPct val="95832"/>
              <a:buFont typeface="Bree Serif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Easier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to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capture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data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published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by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some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task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(node)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to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file,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and</a:t>
            </a: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i="0" lang="en-US" sz="2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then  republish that data from the file at a later time.</a:t>
            </a:r>
          </a:p>
        </p:txBody>
      </p:sp>
      <p:sp>
        <p:nvSpPr>
          <p:cNvPr id="325" name="Shape 325"/>
          <p:cNvSpPr/>
          <p:nvPr/>
        </p:nvSpPr>
        <p:spPr>
          <a:xfrm>
            <a:off x="4530852" y="2004060"/>
            <a:ext cx="3130296" cy="8244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ctrTitle"/>
          </p:nvPr>
        </p:nvSpPr>
        <p:spPr>
          <a:xfrm>
            <a:off x="2424810" y="779779"/>
            <a:ext cx="7342378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-3175" lvl="0" marL="15875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Graphical User Interface(GUI)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26525" y="1954525"/>
            <a:ext cx="9414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We use this GUI for testing our Bot’s Motion.</a:t>
            </a:r>
          </a:p>
        </p:txBody>
      </p:sp>
      <p:sp>
        <p:nvSpPr>
          <p:cNvPr id="332" name="Shape 332"/>
          <p:cNvSpPr/>
          <p:nvPr/>
        </p:nvSpPr>
        <p:spPr>
          <a:xfrm>
            <a:off x="214884" y="2843783"/>
            <a:ext cx="5820156" cy="33116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3" name="Shape 333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4" name="Shape 334"/>
          <p:cNvSpPr/>
          <p:nvPr/>
        </p:nvSpPr>
        <p:spPr>
          <a:xfrm>
            <a:off x="10399776" y="1089660"/>
            <a:ext cx="1516379" cy="3992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5" name="Shape 335"/>
          <p:cNvSpPr/>
          <p:nvPr/>
        </p:nvSpPr>
        <p:spPr>
          <a:xfrm>
            <a:off x="6257544" y="2843783"/>
            <a:ext cx="5791200" cy="33116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6" name="Shape 336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7" name="Shape 337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3" name="Shape 343"/>
          <p:cNvSpPr/>
          <p:nvPr/>
        </p:nvSpPr>
        <p:spPr>
          <a:xfrm>
            <a:off x="4483608" y="1952243"/>
            <a:ext cx="6483096" cy="41894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4" name="Shape 344"/>
          <p:cNvSpPr txBox="1"/>
          <p:nvPr>
            <p:ph type="title"/>
          </p:nvPr>
        </p:nvSpPr>
        <p:spPr>
          <a:xfrm>
            <a:off x="474125" y="1065025"/>
            <a:ext cx="11057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Actually testing our code rather than praying that it'll work!</a:t>
            </a:r>
          </a:p>
        </p:txBody>
      </p:sp>
      <p:sp>
        <p:nvSpPr>
          <p:cNvPr id="345" name="Shape 345"/>
          <p:cNvSpPr/>
          <p:nvPr/>
        </p:nvSpPr>
        <p:spPr>
          <a:xfrm>
            <a:off x="1260347" y="2811779"/>
            <a:ext cx="1967483" cy="2784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6" name="Shape 346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47" name="Shape 347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5030450" y="759400"/>
            <a:ext cx="19737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  <a:latin typeface="Verdana"/>
                <a:ea typeface="Verdana"/>
                <a:cs typeface="Verdana"/>
                <a:sym typeface="Verdana"/>
              </a:rPr>
              <a:t>Tasks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694275" y="1943475"/>
            <a:ext cx="34881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50">
            <a:noAutofit/>
          </a:bodyPr>
          <a:lstStyle/>
          <a:p>
            <a:pPr indent="-339091" lvl="0" marL="3549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Task_gate</a:t>
            </a:r>
          </a:p>
          <a:p>
            <a:pPr indent="-339091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Task_line</a:t>
            </a:r>
          </a:p>
          <a:p>
            <a:pPr indent="-351791" lvl="1" marL="812165" marR="0" rtl="0" algn="l">
              <a:lnSpc>
                <a:spcPct val="100000"/>
              </a:lnSpc>
              <a:spcBef>
                <a:spcPts val="5"/>
              </a:spcBef>
              <a:buSzPct val="100000"/>
              <a:buFont typeface="Bree Serif"/>
              <a:buChar char="•"/>
            </a:pPr>
            <a:r>
              <a:rPr i="0" lang="en-US" sz="3000" u="none" cap="none" strike="noStrike">
                <a:latin typeface="Bree Serif"/>
                <a:ea typeface="Bree Serif"/>
                <a:cs typeface="Bree Serif"/>
                <a:sym typeface="Bree Serif"/>
              </a:rPr>
              <a:t>line_detection</a:t>
            </a:r>
          </a:p>
          <a:p>
            <a:pPr indent="-351791" lvl="1" marL="8121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i="0" lang="en-US" sz="3000" u="none" cap="none" strike="noStrike">
                <a:latin typeface="Bree Serif"/>
                <a:ea typeface="Bree Serif"/>
                <a:cs typeface="Bree Serif"/>
                <a:sym typeface="Bree Serif"/>
              </a:rPr>
              <a:t>line_centralize</a:t>
            </a:r>
          </a:p>
          <a:p>
            <a:pPr indent="-351791" lvl="1" marL="8121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i="0" lang="en-US" sz="3000" u="none" cap="none" strike="noStrike">
                <a:latin typeface="Bree Serif"/>
                <a:ea typeface="Bree Serif"/>
                <a:cs typeface="Bree Serif"/>
                <a:sym typeface="Bree Serif"/>
              </a:rPr>
              <a:t>Line_align</a:t>
            </a:r>
          </a:p>
          <a:p>
            <a:pPr indent="-339091" lvl="0" marL="3549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Task_buoy</a:t>
            </a:r>
          </a:p>
          <a:p>
            <a:pPr indent="-339091" lvl="0" marL="3549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Task_torpedo</a:t>
            </a:r>
          </a:p>
          <a:p>
            <a:pPr indent="-339091" lvl="0" marL="354965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Task_octagon</a:t>
            </a:r>
          </a:p>
        </p:txBody>
      </p:sp>
      <p:sp>
        <p:nvSpPr>
          <p:cNvPr id="354" name="Shape 354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5" name="Shape 355"/>
          <p:cNvSpPr/>
          <p:nvPr/>
        </p:nvSpPr>
        <p:spPr>
          <a:xfrm>
            <a:off x="4625340" y="2037588"/>
            <a:ext cx="7071359" cy="3904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6" name="Shape 356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57" name="Shape 357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" name="Shape 60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1" name="Shape 61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402175" y="885500"/>
            <a:ext cx="779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3400"/>
            <a:ext cx="121920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875" y="176525"/>
            <a:ext cx="7126200" cy="60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534300" y="731363"/>
            <a:ext cx="5123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Face of the </a:t>
            </a:r>
            <a:r>
              <a:rPr lang="en-US" sz="4800"/>
              <a:t>Team</a:t>
            </a:r>
            <a:r>
              <a:rPr i="0" lang="en-US" sz="4800" u="none" cap="none" strike="noStrike">
                <a:solidFill>
                  <a:srgbClr val="245C8F"/>
                </a:solidFill>
              </a:rPr>
              <a:t>	</a:t>
            </a:r>
          </a:p>
        </p:txBody>
      </p:sp>
      <p:sp>
        <p:nvSpPr>
          <p:cNvPr id="368" name="Shape 368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9" name="Shape 369"/>
          <p:cNvSpPr txBox="1"/>
          <p:nvPr/>
        </p:nvSpPr>
        <p:spPr>
          <a:xfrm>
            <a:off x="188550" y="1488275"/>
            <a:ext cx="113700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-3937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Represent team in various exhibitions and conferences held across the country</a:t>
            </a:r>
          </a:p>
          <a:p>
            <a:pPr indent="-3937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Ensures interests of campus community and professors</a:t>
            </a:r>
          </a:p>
          <a:p>
            <a:pPr indent="-3937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Opportunity to connect with industrial professionals and experts</a:t>
            </a:r>
          </a:p>
          <a:p>
            <a:pPr indent="-3937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Publishes papers and newsletters for the team</a:t>
            </a:r>
          </a:p>
        </p:txBody>
      </p:sp>
      <p:sp>
        <p:nvSpPr>
          <p:cNvPr id="370" name="Shape 370"/>
          <p:cNvSpPr/>
          <p:nvPr/>
        </p:nvSpPr>
        <p:spPr>
          <a:xfrm>
            <a:off x="964932" y="4557207"/>
            <a:ext cx="4574400" cy="1677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1" name="Shape 371"/>
          <p:cNvSpPr/>
          <p:nvPr/>
        </p:nvSpPr>
        <p:spPr>
          <a:xfrm>
            <a:off x="6725311" y="4820798"/>
            <a:ext cx="4569300" cy="133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2" name="Shape 372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3" name="Shape 373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682400" y="644325"/>
            <a:ext cx="85065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245C8F"/>
                </a:solidFill>
              </a:rPr>
              <a:t>Marketing and Sponsorships</a:t>
            </a:r>
          </a:p>
        </p:txBody>
      </p:sp>
      <p:sp>
        <p:nvSpPr>
          <p:cNvPr id="379" name="Shape 379"/>
          <p:cNvSpPr/>
          <p:nvPr/>
        </p:nvSpPr>
        <p:spPr>
          <a:xfrm>
            <a:off x="0" y="0"/>
            <a:ext cx="12192000" cy="531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0" name="Shape 380"/>
          <p:cNvSpPr txBox="1"/>
          <p:nvPr/>
        </p:nvSpPr>
        <p:spPr>
          <a:xfrm>
            <a:off x="854950" y="1513675"/>
            <a:ext cx="10788000" cy="5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400">
                <a:latin typeface="Bree Serif"/>
                <a:ea typeface="Bree Serif"/>
                <a:cs typeface="Bree Serif"/>
                <a:sym typeface="Bree Serif"/>
              </a:rPr>
              <a:t>Establish tie-ups of the team with various companies.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77089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lang="en-US" sz="2400">
                <a:latin typeface="Bree Serif"/>
                <a:ea typeface="Bree Serif"/>
                <a:cs typeface="Bree Serif"/>
                <a:sym typeface="Bree Serif"/>
              </a:rPr>
              <a:t>Learn methods of influencing companies and alumni to fund the project.</a:t>
            </a:r>
          </a:p>
          <a:p>
            <a:pPr lvl="0" marR="77089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Bree Serif"/>
              <a:buChar char="•"/>
            </a:pPr>
            <a:r>
              <a:rPr lang="en-US" sz="2400">
                <a:latin typeface="Bree Serif"/>
                <a:ea typeface="Bree Serif"/>
                <a:cs typeface="Bree Serif"/>
                <a:sym typeface="Bree Serif"/>
              </a:rPr>
              <a:t>Learn how to advertise and brand the team.</a:t>
            </a:r>
          </a:p>
          <a:p>
            <a:pPr indent="0" lvl="0" marL="0" marR="508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29200" marR="508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latin typeface="Bree Serif"/>
                <a:ea typeface="Bree Serif"/>
                <a:cs typeface="Bree Serif"/>
                <a:sym typeface="Bree Serif"/>
              </a:rPr>
              <a:t>Sponsorships required to purchase  better sensors and have availability of  better services to build the robot.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5486400" marR="5080" rtl="0" algn="just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 new sensor we want to purchase  called Doppler Velocity Log is worth INR 13  lakhs!</a:t>
            </a:r>
          </a:p>
        </p:txBody>
      </p:sp>
      <p:sp>
        <p:nvSpPr>
          <p:cNvPr id="381" name="Shape 381"/>
          <p:cNvSpPr/>
          <p:nvPr/>
        </p:nvSpPr>
        <p:spPr>
          <a:xfrm>
            <a:off x="2531391" y="3914323"/>
            <a:ext cx="1920000" cy="233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2" name="Shape 382"/>
          <p:cNvSpPr txBox="1"/>
          <p:nvPr/>
        </p:nvSpPr>
        <p:spPr>
          <a:xfrm>
            <a:off x="2659492" y="6420053"/>
            <a:ext cx="16638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Doppler Velocity Log</a:t>
            </a:r>
          </a:p>
        </p:txBody>
      </p:sp>
      <p:sp>
        <p:nvSpPr>
          <p:cNvPr id="383" name="Shape 383"/>
          <p:cNvSpPr/>
          <p:nvPr/>
        </p:nvSpPr>
        <p:spPr>
          <a:xfrm>
            <a:off x="10765535" y="65531"/>
            <a:ext cx="931164" cy="426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4" name="Shape 384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013" y="4677175"/>
            <a:ext cx="1133425" cy="114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1388525" y="950675"/>
            <a:ext cx="7467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Expectations from the	 Team</a:t>
            </a:r>
          </a:p>
        </p:txBody>
      </p:sp>
      <p:sp>
        <p:nvSpPr>
          <p:cNvPr id="391" name="Shape 391"/>
          <p:cNvSpPr/>
          <p:nvPr/>
        </p:nvSpPr>
        <p:spPr>
          <a:xfrm>
            <a:off x="0" y="132313"/>
            <a:ext cx="12192000" cy="53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2" name="Shape 392"/>
          <p:cNvSpPr/>
          <p:nvPr/>
        </p:nvSpPr>
        <p:spPr>
          <a:xfrm>
            <a:off x="10857435" y="18496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93" name="Shape 393"/>
          <p:cNvSpPr txBox="1"/>
          <p:nvPr/>
        </p:nvSpPr>
        <p:spPr>
          <a:xfrm>
            <a:off x="11788631" y="424814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986625" y="1994050"/>
            <a:ext cx="105801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325">
            <a:noAutofit/>
          </a:bodyPr>
          <a:lstStyle/>
          <a:p>
            <a:pPr indent="-355600" lvl="0" marL="355600" marR="5080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Sub-projects in the groups of 2-3.</a:t>
            </a:r>
          </a:p>
          <a:p>
            <a:pPr lvl="0" marR="508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5715" rtl="0" algn="l">
              <a:lnSpc>
                <a:spcPct val="100000"/>
              </a:lnSpc>
              <a:spcBef>
                <a:spcPts val="0"/>
              </a:spcBef>
              <a:buSzPct val="100000"/>
              <a:buFont typeface="Bree Serif"/>
              <a:buChar char="•"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S</a:t>
            </a: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trict deadlines for the work be met.</a:t>
            </a:r>
          </a:p>
          <a:p>
            <a:pPr lvl="0" marR="5715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rtl="0">
              <a:spcBef>
                <a:spcPts val="0"/>
              </a:spcBef>
              <a:buSzPct val="100000"/>
              <a:buFont typeface="Bree Serif"/>
              <a:buChar char="•"/>
            </a:pPr>
            <a:r>
              <a:rPr b="1" lang="en-US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15-20 hours of work per week.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5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Bree Serif"/>
              <a:buChar char="•"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H</a:t>
            </a: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ave to stay in the winter</a:t>
            </a: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 break during the Winter Camp.</a:t>
            </a:r>
          </a:p>
          <a:p>
            <a:pPr lvl="0" marR="5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5"/>
              </a:spcBef>
              <a:buSzPct val="100000"/>
              <a:buFont typeface="Bree Serif"/>
              <a:buChar char="•"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Le</a:t>
            </a: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aving in-between from the team would lead to no recognition of your work</a:t>
            </a:r>
          </a:p>
          <a:p>
            <a:pPr lvl="0" marR="0" rtl="0" algn="l">
              <a:lnSpc>
                <a:spcPct val="100000"/>
              </a:lnSpc>
              <a:spcBef>
                <a:spcPts val="5"/>
              </a:spcBef>
              <a:buNone/>
            </a:pPr>
            <a:r>
              <a:t/>
            </a:r>
            <a:endParaRPr b="1"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355600" marR="0" rtl="0" algn="l">
              <a:lnSpc>
                <a:spcPct val="100000"/>
              </a:lnSpc>
              <a:spcBef>
                <a:spcPts val="5"/>
              </a:spcBef>
              <a:buSzPct val="100000"/>
              <a:buFont typeface="Bree Serif"/>
              <a:buChar char="•"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Above all enthusiasm and dedication for your work and the team</a:t>
            </a:r>
          </a:p>
          <a:p>
            <a:pPr lvl="0" marR="0" rtl="0" algn="l">
              <a:lnSpc>
                <a:spcPct val="100000"/>
              </a:lnSpc>
              <a:spcBef>
                <a:spcPts val="5"/>
              </a:spcBef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5"/>
              </a:spcBef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lvl="0" marR="0" rtl="0" algn="l">
              <a:lnSpc>
                <a:spcPct val="100000"/>
              </a:lnSpc>
              <a:spcBef>
                <a:spcPts val="5"/>
              </a:spcBef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lvl="0" marR="508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0" y="132313"/>
            <a:ext cx="12192000" cy="53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0" name="Shape 400"/>
          <p:cNvSpPr/>
          <p:nvPr/>
        </p:nvSpPr>
        <p:spPr>
          <a:xfrm>
            <a:off x="10857435" y="18496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1" name="Shape 401"/>
          <p:cNvSpPr txBox="1"/>
          <p:nvPr/>
        </p:nvSpPr>
        <p:spPr>
          <a:xfrm>
            <a:off x="11788631" y="424814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1393650" y="664235"/>
            <a:ext cx="94047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i="0" lang="en-US" sz="4200" u="none" cap="none" strike="noStrike">
                <a:solidFill>
                  <a:srgbClr val="2156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Team 2016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7475" y="1639150"/>
            <a:ext cx="9197054" cy="4890652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09" name="Shape 409"/>
          <p:cNvSpPr txBox="1"/>
          <p:nvPr>
            <p:ph type="title"/>
          </p:nvPr>
        </p:nvSpPr>
        <p:spPr>
          <a:xfrm>
            <a:off x="2180335" y="93091"/>
            <a:ext cx="8182609" cy="4232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265430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13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Any  Questions?</a:t>
            </a:r>
          </a:p>
        </p:txBody>
      </p:sp>
      <p:sp>
        <p:nvSpPr>
          <p:cNvPr id="410" name="Shape 410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1" name="Shape 411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412" name="Shape 412"/>
          <p:cNvSpPr/>
          <p:nvPr/>
        </p:nvSpPr>
        <p:spPr>
          <a:xfrm>
            <a:off x="0" y="4808981"/>
            <a:ext cx="12183745" cy="2049145"/>
          </a:xfrm>
          <a:custGeom>
            <a:pathLst>
              <a:path extrusionOk="0" h="120000" w="120000">
                <a:moveTo>
                  <a:pt x="119998" y="119992"/>
                </a:moveTo>
                <a:lnTo>
                  <a:pt x="119998" y="0"/>
                </a:lnTo>
                <a:lnTo>
                  <a:pt x="0" y="0"/>
                </a:lnTo>
                <a:lnTo>
                  <a:pt x="0" y="119992"/>
                </a:lnTo>
                <a:lnTo>
                  <a:pt x="119998" y="119992"/>
                </a:lnTo>
                <a:close/>
              </a:path>
            </a:pathLst>
          </a:custGeom>
          <a:solidFill>
            <a:srgbClr val="215686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3" name="Shape 413"/>
          <p:cNvSpPr/>
          <p:nvPr/>
        </p:nvSpPr>
        <p:spPr>
          <a:xfrm>
            <a:off x="0" y="4808981"/>
            <a:ext cx="12183745" cy="2049145"/>
          </a:xfrm>
          <a:custGeom>
            <a:pathLst>
              <a:path extrusionOk="0" h="120000" w="120000">
                <a:moveTo>
                  <a:pt x="119998" y="119992"/>
                </a:moveTo>
                <a:lnTo>
                  <a:pt x="119998" y="0"/>
                </a:lnTo>
                <a:lnTo>
                  <a:pt x="0" y="0"/>
                </a:lnTo>
              </a:path>
            </a:pathLst>
          </a:custGeom>
          <a:noFill/>
          <a:ln cap="flat" cmpd="sng" w="259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4" name="Shape 414"/>
          <p:cNvSpPr/>
          <p:nvPr/>
        </p:nvSpPr>
        <p:spPr>
          <a:xfrm>
            <a:off x="263652" y="5347715"/>
            <a:ext cx="1022604" cy="10027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5" name="Shape 415"/>
          <p:cNvSpPr txBox="1"/>
          <p:nvPr/>
        </p:nvSpPr>
        <p:spPr>
          <a:xfrm>
            <a:off x="3086226" y="5389270"/>
            <a:ext cx="45720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information, visit: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auviitk.com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contact:</a:t>
            </a:r>
          </a:p>
        </p:txBody>
      </p:sp>
      <p:sp>
        <p:nvSpPr>
          <p:cNvPr id="416" name="Shape 416"/>
          <p:cNvSpPr/>
          <p:nvPr/>
        </p:nvSpPr>
        <p:spPr>
          <a:xfrm>
            <a:off x="1554480" y="5359908"/>
            <a:ext cx="1019556" cy="1132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17" name="Shape 417"/>
          <p:cNvSpPr txBox="1"/>
          <p:nvPr/>
        </p:nvSpPr>
        <p:spPr>
          <a:xfrm>
            <a:off x="7866375" y="5370950"/>
            <a:ext cx="41298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</a:rPr>
              <a:t>Akash Jain		09450533385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</a:rPr>
              <a:t>Rithvik Patibandla	09133140747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</a:rPr>
              <a:t>Manish Kumar		09628580293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9" name="Shape 69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0" name="Shape 70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26550" y="733150"/>
            <a:ext cx="105792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❖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Deepest AUV: Neerus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❖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Hybrid design with both autonomous and remote controlled capabilities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❖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Reached the Mariana Trench in 1998 with a total of 40 km optic fibre cable.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Bree Serif"/>
              <a:buChar char="❖"/>
            </a:pPr>
            <a:r>
              <a:rPr lang="en-US" sz="3000">
                <a:latin typeface="Bree Serif"/>
                <a:ea typeface="Bree Serif"/>
                <a:cs typeface="Bree Serif"/>
                <a:sym typeface="Bree Serif"/>
              </a:rPr>
              <a:t>Max depth of current day submarine is around 750m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775" y="3668950"/>
            <a:ext cx="4294462" cy="29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8" name="Shape 78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9" name="Shape 79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3382950" y="885500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215686"/>
                </a:solidFill>
              </a:rPr>
              <a:t>Future of AUV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08000" y="1794925"/>
            <a:ext cx="6451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Bree Serif"/>
              <a:buChar char="➔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Japan creating an AUV with cutting edge technology for mineral exploration and monitoring nuclear reactors</a:t>
            </a:r>
          </a:p>
          <a:p>
            <a:pPr indent="-457200" lvl="0" marL="457200">
              <a:spcBef>
                <a:spcPts val="0"/>
              </a:spcBef>
              <a:buSzPct val="100000"/>
              <a:buFont typeface="Bree Serif"/>
              <a:buChar char="➔"/>
            </a:pPr>
            <a:r>
              <a:rPr lang="en-US" sz="3600">
                <a:latin typeface="Bree Serif"/>
                <a:ea typeface="Bree Serif"/>
                <a:cs typeface="Bree Serif"/>
                <a:sym typeface="Bree Serif"/>
              </a:rPr>
              <a:t>NASA planning to send an AUV to Jupiter’s moon Europa to explore the world beneath its icy surface.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713" y="1993263"/>
            <a:ext cx="4705834" cy="35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332223" y="735329"/>
            <a:ext cx="3525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4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OUR HISTORY</a:t>
            </a:r>
          </a:p>
        </p:txBody>
      </p:sp>
      <p:sp>
        <p:nvSpPr>
          <p:cNvPr id="88" name="Shape 88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9" name="Shape 89"/>
          <p:cNvSpPr/>
          <p:nvPr/>
        </p:nvSpPr>
        <p:spPr>
          <a:xfrm>
            <a:off x="0" y="1781555"/>
            <a:ext cx="5742300" cy="507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0" name="Shape 90"/>
          <p:cNvSpPr/>
          <p:nvPr/>
        </p:nvSpPr>
        <p:spPr>
          <a:xfrm>
            <a:off x="0" y="1781555"/>
            <a:ext cx="2394600" cy="462300"/>
          </a:xfrm>
          <a:custGeom>
            <a:pathLst>
              <a:path extrusionOk="0" h="120000" w="120000">
                <a:moveTo>
                  <a:pt x="0" y="119868"/>
                </a:moveTo>
                <a:lnTo>
                  <a:pt x="119980" y="119868"/>
                </a:lnTo>
                <a:lnTo>
                  <a:pt x="119980" y="0"/>
                </a:lnTo>
                <a:lnTo>
                  <a:pt x="0" y="0"/>
                </a:lnTo>
                <a:lnTo>
                  <a:pt x="0" y="119868"/>
                </a:lnTo>
                <a:close/>
              </a:path>
            </a:pathLst>
          </a:custGeom>
          <a:solidFill>
            <a:srgbClr val="2D75B5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" name="Shape 91"/>
          <p:cNvSpPr txBox="1"/>
          <p:nvPr/>
        </p:nvSpPr>
        <p:spPr>
          <a:xfrm>
            <a:off x="138785" y="1804542"/>
            <a:ext cx="2115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I</a:t>
            </a:r>
          </a:p>
        </p:txBody>
      </p:sp>
      <p:sp>
        <p:nvSpPr>
          <p:cNvPr id="92" name="Shape 92"/>
          <p:cNvSpPr/>
          <p:nvPr/>
        </p:nvSpPr>
        <p:spPr>
          <a:xfrm>
            <a:off x="5821679" y="1781555"/>
            <a:ext cx="6370200" cy="507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" name="Shape 93"/>
          <p:cNvSpPr txBox="1"/>
          <p:nvPr/>
        </p:nvSpPr>
        <p:spPr>
          <a:xfrm>
            <a:off x="5821679" y="1781555"/>
            <a:ext cx="2563500" cy="462300"/>
          </a:xfrm>
          <a:prstGeom prst="rect">
            <a:avLst/>
          </a:prstGeom>
          <a:solidFill>
            <a:srgbClr val="2D75B5"/>
          </a:solidFill>
          <a:ln>
            <a:noFill/>
          </a:ln>
        </p:spPr>
        <p:txBody>
          <a:bodyPr anchorCtr="0" anchor="t" bIns="0" lIns="0" rIns="0" wrap="square" tIns="35550">
            <a:noAutofit/>
          </a:bodyPr>
          <a:lstStyle/>
          <a:p>
            <a:pPr indent="-11429" lvl="0" marL="17653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II</a:t>
            </a:r>
          </a:p>
        </p:txBody>
      </p:sp>
      <p:sp>
        <p:nvSpPr>
          <p:cNvPr id="94" name="Shape 94"/>
          <p:cNvSpPr/>
          <p:nvPr/>
        </p:nvSpPr>
        <p:spPr>
          <a:xfrm>
            <a:off x="10765535" y="53339"/>
            <a:ext cx="931200" cy="426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" name="Shape 95"/>
          <p:cNvSpPr txBox="1"/>
          <p:nvPr/>
        </p:nvSpPr>
        <p:spPr>
          <a:xfrm>
            <a:off x="11643106" y="244601"/>
            <a:ext cx="353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549449" y="1236175"/>
            <a:ext cx="4529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50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OUR OBJECTIVE</a:t>
            </a:r>
          </a:p>
        </p:txBody>
      </p:sp>
      <p:sp>
        <p:nvSpPr>
          <p:cNvPr id="101" name="Shape 101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2" name="Shape 102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" name="Shape 103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35350" y="2547150"/>
            <a:ext cx="11379300" cy="40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342900" rtl="0">
              <a:spcBef>
                <a:spcPts val="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T</a:t>
            </a: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o promote underwater robotics as an educational interest and future research sector.</a:t>
            </a:r>
          </a:p>
          <a:p>
            <a:pPr indent="-41910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To build a robot which can autonomously carry out underwater </a:t>
            </a: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surveillance, detect</a:t>
            </a: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, locate and grab objects. </a:t>
            </a:r>
          </a:p>
          <a:p>
            <a:pPr indent="-41910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To bring in new ideas and publications on marine technology by providing this platform to people who wish to innovate.</a:t>
            </a:r>
          </a:p>
          <a:p>
            <a:pPr indent="-419100" lvl="0" marL="342900" rtl="0">
              <a:spcBef>
                <a:spcPts val="1000"/>
              </a:spcBef>
              <a:buClr>
                <a:srgbClr val="000000"/>
              </a:buClr>
              <a:buSzPct val="100000"/>
              <a:buFont typeface="Bree Serif"/>
              <a:buChar char="▶"/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To participate in various National and International competitions.</a:t>
            </a:r>
          </a:p>
        </p:txBody>
      </p:sp>
      <p:pic>
        <p:nvPicPr>
          <p:cNvPr descr="Objective.jp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7475" y="533400"/>
            <a:ext cx="2940600" cy="19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3280664" y="634110"/>
            <a:ext cx="55816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4800" u="none" cap="none" strike="noStrike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COMPETITIVE EVENTS</a:t>
            </a:r>
          </a:p>
        </p:txBody>
      </p:sp>
      <p:sp>
        <p:nvSpPr>
          <p:cNvPr id="112" name="Shape 112"/>
          <p:cNvSpPr/>
          <p:nvPr/>
        </p:nvSpPr>
        <p:spPr>
          <a:xfrm>
            <a:off x="790955" y="4838700"/>
            <a:ext cx="4765548" cy="1712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3" name="Shape 113"/>
          <p:cNvSpPr/>
          <p:nvPr/>
        </p:nvSpPr>
        <p:spPr>
          <a:xfrm>
            <a:off x="695567" y="4869200"/>
            <a:ext cx="4956300" cy="1903800"/>
          </a:xfrm>
          <a:custGeom>
            <a:pathLst>
              <a:path extrusionOk="0" h="120000" w="120000">
                <a:moveTo>
                  <a:pt x="0" y="119984"/>
                </a:moveTo>
                <a:lnTo>
                  <a:pt x="119996" y="119984"/>
                </a:lnTo>
                <a:lnTo>
                  <a:pt x="119996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noFill/>
          <a:ln cap="flat" cmpd="sng" w="1905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4" name="Shape 114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" name="Shape 115"/>
          <p:cNvSpPr/>
          <p:nvPr/>
        </p:nvSpPr>
        <p:spPr>
          <a:xfrm>
            <a:off x="611123" y="3211067"/>
            <a:ext cx="4925568" cy="16276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6" name="Shape 116"/>
          <p:cNvSpPr/>
          <p:nvPr/>
        </p:nvSpPr>
        <p:spPr>
          <a:xfrm>
            <a:off x="1792194" y="1312163"/>
            <a:ext cx="1862400" cy="1868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7" name="Shape 117"/>
          <p:cNvSpPr txBox="1"/>
          <p:nvPr/>
        </p:nvSpPr>
        <p:spPr>
          <a:xfrm>
            <a:off x="5773800" y="1391025"/>
            <a:ext cx="6222300" cy="5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Student Autonomous underwater Vehicle (SAVe)</a:t>
            </a:r>
          </a:p>
          <a:p>
            <a:pPr indent="0" lvl="0" marL="12700" marR="877569" rtl="0" algn="l">
              <a:lnSpc>
                <a:spcPct val="100000"/>
              </a:lnSpc>
              <a:spcBef>
                <a:spcPts val="35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Organizer: NIOT, Chennai under Ministry of Earth Science  Date: October, 2018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Venue: NIOT, Chennai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Singapore AUV Challenge</a:t>
            </a:r>
          </a:p>
          <a:p>
            <a:pPr indent="-5080" lvl="0" marL="43180" marR="0" rtl="0" algn="l">
              <a:lnSpc>
                <a:spcPct val="100000"/>
              </a:lnSpc>
              <a:spcBef>
                <a:spcPts val="35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Organizer: IEEE &amp; OES</a:t>
            </a:r>
          </a:p>
          <a:p>
            <a:pPr indent="-508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Date: March, 2018</a:t>
            </a:r>
          </a:p>
          <a:p>
            <a:pPr indent="-5080" lvl="0" marL="43180" marR="0" rtl="0" algn="l">
              <a:lnSpc>
                <a:spcPct val="100000"/>
              </a:lnSpc>
              <a:spcBef>
                <a:spcPts val="5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Venue: Singapore Polytechnic, Singapore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>
                <a:latin typeface="Bree Serif"/>
                <a:ea typeface="Bree Serif"/>
                <a:cs typeface="Bree Serif"/>
                <a:sym typeface="Bree Serif"/>
              </a:rPr>
              <a:t>International RoboSub Competition</a:t>
            </a:r>
          </a:p>
          <a:p>
            <a:pPr indent="-5080" lvl="0" marL="431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Organizer: AUVSI Foundation</a:t>
            </a:r>
          </a:p>
          <a:p>
            <a:pPr indent="-5080" lvl="0" marL="43180" marR="1727200" rtl="0" algn="l">
              <a:lnSpc>
                <a:spcPct val="100000"/>
              </a:lnSpc>
              <a:spcBef>
                <a:spcPts val="5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(Co-sponsored by U.S. Office of Naval Research)  Date: Last week of July, 2018</a:t>
            </a:r>
          </a:p>
          <a:p>
            <a:pPr indent="-5080" lvl="0" marL="4318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Venue: SSC Pacific TRANSDEC, San Diego, CA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8911590" y="2338781"/>
            <a:ext cx="2732405" cy="2221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245C8F"/>
                </a:solidFill>
                <a:latin typeface="Calibri"/>
                <a:ea typeface="Calibri"/>
                <a:cs typeface="Calibri"/>
                <a:sym typeface="Calibri"/>
              </a:rPr>
              <a:t>TASKS IN  THE GAME  ARENA</a:t>
            </a:r>
          </a:p>
        </p:txBody>
      </p:sp>
      <p:sp>
        <p:nvSpPr>
          <p:cNvPr id="124" name="Shape 124"/>
          <p:cNvSpPr/>
          <p:nvPr/>
        </p:nvSpPr>
        <p:spPr>
          <a:xfrm>
            <a:off x="10195559" y="5577840"/>
            <a:ext cx="1689100" cy="1096010"/>
          </a:xfrm>
          <a:custGeom>
            <a:pathLst>
              <a:path extrusionOk="0" h="120000" w="120000">
                <a:moveTo>
                  <a:pt x="106989" y="0"/>
                </a:moveTo>
                <a:lnTo>
                  <a:pt x="0" y="0"/>
                </a:lnTo>
                <a:lnTo>
                  <a:pt x="0" y="99976"/>
                </a:lnTo>
                <a:lnTo>
                  <a:pt x="12974" y="119972"/>
                </a:lnTo>
                <a:lnTo>
                  <a:pt x="119963" y="119972"/>
                </a:lnTo>
                <a:lnTo>
                  <a:pt x="119963" y="19995"/>
                </a:lnTo>
                <a:lnTo>
                  <a:pt x="106989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5" name="Shape 125"/>
          <p:cNvSpPr/>
          <p:nvPr/>
        </p:nvSpPr>
        <p:spPr>
          <a:xfrm>
            <a:off x="10195559" y="5577840"/>
            <a:ext cx="1688592" cy="10957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6" name="Shape 126"/>
          <p:cNvSpPr/>
          <p:nvPr/>
        </p:nvSpPr>
        <p:spPr>
          <a:xfrm>
            <a:off x="10151364" y="5533644"/>
            <a:ext cx="1777364" cy="1184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05894" y="0"/>
                </a:lnTo>
                <a:lnTo>
                  <a:pt x="119974" y="21128"/>
                </a:lnTo>
                <a:lnTo>
                  <a:pt x="119974" y="119987"/>
                </a:lnTo>
                <a:lnTo>
                  <a:pt x="14079" y="119987"/>
                </a:lnTo>
                <a:lnTo>
                  <a:pt x="0" y="9885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883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7" name="Shape 127"/>
          <p:cNvSpPr/>
          <p:nvPr/>
        </p:nvSpPr>
        <p:spPr>
          <a:xfrm>
            <a:off x="10765535" y="53339"/>
            <a:ext cx="931164" cy="4267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8" name="Shape 128"/>
          <p:cNvSpPr txBox="1"/>
          <p:nvPr/>
        </p:nvSpPr>
        <p:spPr>
          <a:xfrm>
            <a:off x="11643106" y="244601"/>
            <a:ext cx="3530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IITK</a:t>
            </a:r>
          </a:p>
        </p:txBody>
      </p:sp>
      <p:pic>
        <p:nvPicPr>
          <p:cNvPr descr="arena.JPG"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46375"/>
            <a:ext cx="8606799" cy="60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A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